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81" r:id="rId5"/>
    <p:sldId id="259" r:id="rId6"/>
    <p:sldId id="260" r:id="rId7"/>
    <p:sldId id="271" r:id="rId8"/>
    <p:sldId id="272" r:id="rId9"/>
    <p:sldId id="275" r:id="rId10"/>
    <p:sldId id="276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83" r:id="rId21"/>
    <p:sldId id="277" r:id="rId22"/>
    <p:sldId id="293" r:id="rId23"/>
    <p:sldId id="294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613B-E687-4564-BEEE-FEE745BAFE5A}" type="datetimeFigureOut">
              <a:rPr lang="es-MX" smtClean="0"/>
              <a:pPr/>
              <a:t>22/10/2012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940-7198-42B3-8D40-1A3F4A4250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613B-E687-4564-BEEE-FEE745BAFE5A}" type="datetimeFigureOut">
              <a:rPr lang="es-MX" smtClean="0"/>
              <a:pPr/>
              <a:t>22/10/2012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940-7198-42B3-8D40-1A3F4A4250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613B-E687-4564-BEEE-FEE745BAFE5A}" type="datetimeFigureOut">
              <a:rPr lang="es-MX" smtClean="0"/>
              <a:pPr/>
              <a:t>22/10/2012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940-7198-42B3-8D40-1A3F4A4250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613B-E687-4564-BEEE-FEE745BAFE5A}" type="datetimeFigureOut">
              <a:rPr lang="es-MX" smtClean="0"/>
              <a:pPr/>
              <a:t>22/10/2012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940-7198-42B3-8D40-1A3F4A4250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613B-E687-4564-BEEE-FEE745BAFE5A}" type="datetimeFigureOut">
              <a:rPr lang="es-MX" smtClean="0"/>
              <a:pPr/>
              <a:t>22/10/2012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940-7198-42B3-8D40-1A3F4A4250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613B-E687-4564-BEEE-FEE745BAFE5A}" type="datetimeFigureOut">
              <a:rPr lang="es-MX" smtClean="0"/>
              <a:pPr/>
              <a:t>22/10/2012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940-7198-42B3-8D40-1A3F4A4250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613B-E687-4564-BEEE-FEE745BAFE5A}" type="datetimeFigureOut">
              <a:rPr lang="es-MX" smtClean="0"/>
              <a:pPr/>
              <a:t>22/10/2012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940-7198-42B3-8D40-1A3F4A4250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613B-E687-4564-BEEE-FEE745BAFE5A}" type="datetimeFigureOut">
              <a:rPr lang="es-MX" smtClean="0"/>
              <a:pPr/>
              <a:t>22/10/2012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940-7198-42B3-8D40-1A3F4A4250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613B-E687-4564-BEEE-FEE745BAFE5A}" type="datetimeFigureOut">
              <a:rPr lang="es-MX" smtClean="0"/>
              <a:pPr/>
              <a:t>22/10/2012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940-7198-42B3-8D40-1A3F4A4250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613B-E687-4564-BEEE-FEE745BAFE5A}" type="datetimeFigureOut">
              <a:rPr lang="es-MX" smtClean="0"/>
              <a:pPr/>
              <a:t>22/10/2012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940-7198-42B3-8D40-1A3F4A4250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613B-E687-4564-BEEE-FEE745BAFE5A}" type="datetimeFigureOut">
              <a:rPr lang="es-MX" smtClean="0"/>
              <a:pPr/>
              <a:t>22/10/2012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F7B940-7198-42B3-8D40-1A3F4A4250B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37613B-E687-4564-BEEE-FEE745BAFE5A}" type="datetimeFigureOut">
              <a:rPr lang="es-MX" smtClean="0"/>
              <a:pPr/>
              <a:t>22/10/2012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F7B940-7198-42B3-8D40-1A3F4A4250BC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itnuevolaredo.edu.mx/Takeyas/libr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81044" y="332656"/>
            <a:ext cx="4483444" cy="3240360"/>
          </a:xfrm>
        </p:spPr>
        <p:txBody>
          <a:bodyPr>
            <a:noAutofit/>
          </a:bodyPr>
          <a:lstStyle/>
          <a:p>
            <a:r>
              <a:rPr lang="es-MX" sz="3600" dirty="0" smtClean="0"/>
              <a:t>Libro:</a:t>
            </a:r>
            <a:br>
              <a:rPr lang="es-MX" sz="3600" dirty="0" smtClean="0"/>
            </a:br>
            <a:r>
              <a:rPr lang="es-MX" sz="3600" dirty="0" smtClean="0">
                <a:solidFill>
                  <a:srgbClr val="FFFF00"/>
                </a:solidFill>
              </a:rPr>
              <a:t>Estructuras de Datos Orientadas a Objetos. </a:t>
            </a:r>
            <a:r>
              <a:rPr lang="es-MX" sz="3200" i="1" dirty="0" smtClean="0"/>
              <a:t>Pseudocódigo y aplicaciones en C# .NET</a:t>
            </a:r>
            <a:endParaRPr lang="es-MX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81044" y="3980656"/>
            <a:ext cx="4483444" cy="1752600"/>
          </a:xfrm>
        </p:spPr>
        <p:txBody>
          <a:bodyPr/>
          <a:lstStyle/>
          <a:p>
            <a:r>
              <a:rPr lang="es-MX" dirty="0" smtClean="0">
                <a:latin typeface="Arial Rounded MT Bold" pitchFamily="34" charset="0"/>
              </a:rPr>
              <a:t>Bruno López Takeyas</a:t>
            </a:r>
          </a:p>
          <a:p>
            <a:r>
              <a:rPr lang="es-MX" dirty="0" smtClean="0">
                <a:solidFill>
                  <a:srgbClr val="00FF00"/>
                </a:solidFill>
                <a:latin typeface="Arial Rounded MT Bold" pitchFamily="34" charset="0"/>
              </a:rPr>
              <a:t>Instituto Tecnológico de Nuevo Laredo</a:t>
            </a:r>
            <a:endParaRPr lang="es-MX" dirty="0">
              <a:solidFill>
                <a:srgbClr val="00FF00"/>
              </a:solidFill>
              <a:latin typeface="Arial Rounded MT Bold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452794"/>
            <a:ext cx="1288574" cy="128857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6" y="1025194"/>
            <a:ext cx="3685946" cy="50283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5764642"/>
            <a:ext cx="2025321" cy="66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0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Características de cada capítulo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268760"/>
            <a:ext cx="8679439" cy="5472608"/>
          </a:xfrm>
        </p:spPr>
        <p:txBody>
          <a:bodyPr>
            <a:noAutofit/>
          </a:bodyPr>
          <a:lstStyle/>
          <a:p>
            <a:pPr algn="just"/>
            <a:r>
              <a:rPr lang="es-MX" b="1" dirty="0" smtClean="0"/>
              <a:t>Almacenamiento estático y dinámico</a:t>
            </a:r>
            <a:endParaRPr lang="es-MX" b="1" dirty="0"/>
          </a:p>
          <a:p>
            <a:pPr algn="just"/>
            <a:r>
              <a:rPr lang="es-MX" b="1" dirty="0" smtClean="0"/>
              <a:t>Diseño de clases en UML</a:t>
            </a:r>
          </a:p>
          <a:p>
            <a:pPr algn="just"/>
            <a:endParaRPr lang="es-MX" b="1" dirty="0"/>
          </a:p>
          <a:p>
            <a:pPr algn="just"/>
            <a:endParaRPr lang="es-MX" b="1" dirty="0" smtClean="0"/>
          </a:p>
          <a:p>
            <a:pPr algn="just"/>
            <a:endParaRPr lang="es-MX" b="1" dirty="0"/>
          </a:p>
          <a:p>
            <a:pPr algn="just"/>
            <a:endParaRPr lang="es-MX" b="1" dirty="0" smtClean="0"/>
          </a:p>
          <a:p>
            <a:pPr algn="just"/>
            <a:endParaRPr lang="es-MX" b="1" dirty="0"/>
          </a:p>
          <a:p>
            <a:pPr algn="just"/>
            <a:endParaRPr lang="es-MX" b="1" dirty="0" smtClean="0"/>
          </a:p>
          <a:p>
            <a:pPr algn="just"/>
            <a:endParaRPr lang="es-MX" b="1" dirty="0"/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Implementación completa de programas en C# .NET</a:t>
            </a:r>
            <a:endParaRPr lang="es-MX" b="1" dirty="0"/>
          </a:p>
          <a:p>
            <a:pPr algn="just"/>
            <a:endParaRPr lang="es-MX" dirty="0"/>
          </a:p>
        </p:txBody>
      </p:sp>
      <p:pic>
        <p:nvPicPr>
          <p:cNvPr id="4098" name="Picture 2" descr="H:\Respaldo PC Lab ISC\Libro Estructuras de Datos en C# Por BLT\Imagenes y Figuras\Cap. 06 - Listas enlazadas\Fig. 6.13. ClaseListaSimpleOrden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61794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Cap. 1.- Introducción a la Programación Orientada a Objetos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Características de la POO</a:t>
            </a:r>
          </a:p>
          <a:p>
            <a:pPr lvl="1"/>
            <a:r>
              <a:rPr lang="es-MX" dirty="0" smtClean="0">
                <a:solidFill>
                  <a:srgbClr val="0070C0"/>
                </a:solidFill>
              </a:rPr>
              <a:t>Abstracción</a:t>
            </a:r>
          </a:p>
          <a:p>
            <a:pPr lvl="1"/>
            <a:r>
              <a:rPr lang="es-MX" dirty="0" smtClean="0">
                <a:solidFill>
                  <a:srgbClr val="0070C0"/>
                </a:solidFill>
              </a:rPr>
              <a:t>Encapsulamiento</a:t>
            </a:r>
          </a:p>
          <a:p>
            <a:pPr lvl="1"/>
            <a:r>
              <a:rPr lang="es-MX" dirty="0" smtClean="0">
                <a:solidFill>
                  <a:srgbClr val="0070C0"/>
                </a:solidFill>
              </a:rPr>
              <a:t>Modularidad</a:t>
            </a:r>
          </a:p>
          <a:p>
            <a:pPr lvl="1"/>
            <a:r>
              <a:rPr lang="es-MX" dirty="0" smtClean="0">
                <a:solidFill>
                  <a:srgbClr val="0070C0"/>
                </a:solidFill>
              </a:rPr>
              <a:t>Herencia </a:t>
            </a:r>
          </a:p>
          <a:p>
            <a:pPr lvl="1"/>
            <a:r>
              <a:rPr lang="es-MX" dirty="0" smtClean="0">
                <a:solidFill>
                  <a:srgbClr val="0070C0"/>
                </a:solidFill>
              </a:rPr>
              <a:t>Polimorfismo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08920"/>
            <a:ext cx="5533256" cy="369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Cap. 2.- El lenguaje de programación Microsoft C# .NET</a:t>
            </a:r>
            <a:endParaRPr lang="es-MX" dirty="0"/>
          </a:p>
        </p:txBody>
      </p:sp>
      <p:pic>
        <p:nvPicPr>
          <p:cNvPr id="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820891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r>
              <a:rPr lang="es-MX" dirty="0" smtClean="0"/>
              <a:t>Cap. 3.- Arreglos</a:t>
            </a:r>
            <a:endParaRPr lang="es-MX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s-MX" dirty="0" smtClean="0"/>
              <a:t>Unidimensionales (vectores)</a:t>
            </a:r>
          </a:p>
          <a:p>
            <a:r>
              <a:rPr lang="es-MX" dirty="0" smtClean="0"/>
              <a:t>Bidimensionales (matrices)</a:t>
            </a:r>
          </a:p>
          <a:p>
            <a:r>
              <a:rPr lang="es-MX" dirty="0" smtClean="0"/>
              <a:t>Tridimensionales (cubos)</a:t>
            </a:r>
          </a:p>
        </p:txBody>
      </p:sp>
      <p:pic>
        <p:nvPicPr>
          <p:cNvPr id="55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19014"/>
            <a:ext cx="8280920" cy="33223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402590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6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/>
          </a:bodyPr>
          <a:lstStyle/>
          <a:p>
            <a:r>
              <a:rPr lang="es-MX" dirty="0" smtClean="0"/>
              <a:t>Cap. 4.- Pilas</a:t>
            </a:r>
            <a:endParaRPr lang="es-MX" dirty="0"/>
          </a:p>
        </p:txBody>
      </p:sp>
      <p:pic>
        <p:nvPicPr>
          <p:cNvPr id="5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8" y="4076700"/>
            <a:ext cx="5276850" cy="2781300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5747"/>
            <a:ext cx="5409524" cy="27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 descr="http://lolomorales.files.wordpress.com/2008/08/sillas-apilable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2082" y="1052736"/>
            <a:ext cx="267236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2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/>
          </a:bodyPr>
          <a:lstStyle/>
          <a:p>
            <a:r>
              <a:rPr lang="es-MX" dirty="0" smtClean="0"/>
              <a:t>Cap. 5.- Colas</a:t>
            </a:r>
            <a:endParaRPr lang="es-MX" dirty="0"/>
          </a:p>
        </p:txBody>
      </p:sp>
      <p:pic>
        <p:nvPicPr>
          <p:cNvPr id="6" name="5 Imagen" descr="http://blog.opositor.com/wp-content/uploads/2009/05/fila_gent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836712"/>
            <a:ext cx="387843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Colas simples</a:t>
            </a:r>
          </a:p>
          <a:p>
            <a:r>
              <a:rPr lang="es-MX" sz="3600" dirty="0" smtClean="0"/>
              <a:t>Colas circulares</a:t>
            </a:r>
            <a:endParaRPr lang="es-MX" sz="36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824315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6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/>
          </a:bodyPr>
          <a:lstStyle/>
          <a:p>
            <a:r>
              <a:rPr lang="es-MX" dirty="0" smtClean="0"/>
              <a:t>Cap. 6.- Listas enlazadas</a:t>
            </a:r>
            <a:endParaRPr lang="es-MX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912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Simples</a:t>
            </a:r>
          </a:p>
          <a:p>
            <a:r>
              <a:rPr lang="es-MX" sz="3600" dirty="0" smtClean="0"/>
              <a:t>Dobles</a:t>
            </a:r>
          </a:p>
          <a:p>
            <a:r>
              <a:rPr lang="es-MX" sz="3600" dirty="0" smtClean="0"/>
              <a:t>Pilas y colas a través de listas simples</a:t>
            </a:r>
          </a:p>
          <a:p>
            <a:pPr marL="0" indent="0">
              <a:buNone/>
            </a:pPr>
            <a:endParaRPr lang="es-MX" sz="36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3275856" y="1340768"/>
            <a:ext cx="5040560" cy="1289298"/>
            <a:chOff x="3410" y="8463"/>
            <a:chExt cx="7170" cy="1349"/>
          </a:xfrm>
        </p:grpSpPr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5180" y="8777"/>
              <a:ext cx="1065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20"/>
            <p:cNvSpPr>
              <a:spLocks noChangeShapeType="1"/>
            </p:cNvSpPr>
            <p:nvPr/>
          </p:nvSpPr>
          <p:spPr bwMode="auto">
            <a:xfrm flipH="1">
              <a:off x="5900" y="8777"/>
              <a:ext cx="15" cy="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7535" y="8750"/>
              <a:ext cx="1065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18"/>
            <p:cNvSpPr>
              <a:spLocks noChangeShapeType="1"/>
            </p:cNvSpPr>
            <p:nvPr/>
          </p:nvSpPr>
          <p:spPr bwMode="auto">
            <a:xfrm flipH="1">
              <a:off x="8240" y="8750"/>
              <a:ext cx="15" cy="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665" y="8929"/>
              <a:ext cx="855" cy="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3410" y="8800"/>
              <a:ext cx="870" cy="7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280" y="8463"/>
              <a:ext cx="4050" cy="817"/>
            </a:xfrm>
            <a:custGeom>
              <a:avLst/>
              <a:gdLst>
                <a:gd name="T0" fmla="*/ 0 w 3175"/>
                <a:gd name="T1" fmla="*/ 720 h 817"/>
                <a:gd name="T2" fmla="*/ 465 w 3175"/>
                <a:gd name="T3" fmla="*/ 720 h 817"/>
                <a:gd name="T4" fmla="*/ 765 w 3175"/>
                <a:gd name="T5" fmla="*/ 140 h 817"/>
                <a:gd name="T6" fmla="*/ 2820 w 3175"/>
                <a:gd name="T7" fmla="*/ 35 h 817"/>
                <a:gd name="T8" fmla="*/ 2895 w 3175"/>
                <a:gd name="T9" fmla="*/ 348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5" h="817">
                  <a:moveTo>
                    <a:pt x="0" y="720"/>
                  </a:moveTo>
                  <a:cubicBezTo>
                    <a:pt x="168" y="768"/>
                    <a:pt x="337" y="817"/>
                    <a:pt x="465" y="720"/>
                  </a:cubicBezTo>
                  <a:cubicBezTo>
                    <a:pt x="593" y="623"/>
                    <a:pt x="373" y="254"/>
                    <a:pt x="765" y="140"/>
                  </a:cubicBezTo>
                  <a:cubicBezTo>
                    <a:pt x="1157" y="26"/>
                    <a:pt x="2465" y="0"/>
                    <a:pt x="2820" y="35"/>
                  </a:cubicBezTo>
                  <a:cubicBezTo>
                    <a:pt x="3175" y="70"/>
                    <a:pt x="3035" y="209"/>
                    <a:pt x="2895" y="348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4" name="AutoShape 14"/>
            <p:cNvSpPr>
              <a:spLocks noChangeShapeType="1"/>
            </p:cNvSpPr>
            <p:nvPr/>
          </p:nvSpPr>
          <p:spPr bwMode="auto">
            <a:xfrm>
              <a:off x="6095" y="9149"/>
              <a:ext cx="690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9170" y="8761"/>
              <a:ext cx="1065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12"/>
            <p:cNvSpPr>
              <a:spLocks noChangeShapeType="1"/>
            </p:cNvSpPr>
            <p:nvPr/>
          </p:nvSpPr>
          <p:spPr bwMode="auto">
            <a:xfrm flipH="1">
              <a:off x="9875" y="8761"/>
              <a:ext cx="15" cy="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5152" y="9147"/>
              <a:ext cx="5428" cy="665"/>
            </a:xfrm>
            <a:custGeom>
              <a:avLst/>
              <a:gdLst>
                <a:gd name="T0" fmla="*/ 2530 w 2785"/>
                <a:gd name="T1" fmla="*/ 0 h 781"/>
                <a:gd name="T2" fmla="*/ 2425 w 2785"/>
                <a:gd name="T3" fmla="*/ 665 h 781"/>
                <a:gd name="T4" fmla="*/ 370 w 2785"/>
                <a:gd name="T5" fmla="*/ 695 h 781"/>
                <a:gd name="T6" fmla="*/ 205 w 2785"/>
                <a:gd name="T7" fmla="*/ 40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5" h="781">
                  <a:moveTo>
                    <a:pt x="2530" y="0"/>
                  </a:moveTo>
                  <a:cubicBezTo>
                    <a:pt x="2657" y="274"/>
                    <a:pt x="2785" y="549"/>
                    <a:pt x="2425" y="665"/>
                  </a:cubicBezTo>
                  <a:cubicBezTo>
                    <a:pt x="2065" y="781"/>
                    <a:pt x="740" y="738"/>
                    <a:pt x="370" y="695"/>
                  </a:cubicBezTo>
                  <a:cubicBezTo>
                    <a:pt x="0" y="652"/>
                    <a:pt x="225" y="456"/>
                    <a:pt x="205" y="408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8" name="AutoShape 10"/>
            <p:cNvSpPr>
              <a:spLocks noChangeShapeType="1"/>
            </p:cNvSpPr>
            <p:nvPr/>
          </p:nvSpPr>
          <p:spPr bwMode="auto">
            <a:xfrm>
              <a:off x="8465" y="9147"/>
              <a:ext cx="690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pic>
        <p:nvPicPr>
          <p:cNvPr id="30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49" y="3573016"/>
            <a:ext cx="5393055" cy="30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1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/>
          </a:bodyPr>
          <a:lstStyle/>
          <a:p>
            <a:r>
              <a:rPr lang="es-MX" dirty="0" smtClean="0"/>
              <a:t>Cap. 7.- Recursividad</a:t>
            </a:r>
            <a:endParaRPr lang="es-MX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912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Ámbito de variables (locales y globales)</a:t>
            </a:r>
          </a:p>
          <a:p>
            <a:r>
              <a:rPr lang="es-MX" sz="3600" dirty="0" smtClean="0"/>
              <a:t>Uso de métodos</a:t>
            </a:r>
          </a:p>
          <a:p>
            <a:r>
              <a:rPr lang="es-MX" sz="3600" dirty="0" smtClean="0"/>
              <a:t>Envío de parámetros </a:t>
            </a:r>
          </a:p>
          <a:p>
            <a:pPr lvl="1"/>
            <a:r>
              <a:rPr lang="es-MX" sz="3400" dirty="0" smtClean="0">
                <a:solidFill>
                  <a:srgbClr val="0070C0"/>
                </a:solidFill>
              </a:rPr>
              <a:t>Por valor</a:t>
            </a:r>
          </a:p>
          <a:p>
            <a:pPr lvl="1"/>
            <a:r>
              <a:rPr lang="es-MX" sz="3400" dirty="0" smtClean="0">
                <a:solidFill>
                  <a:srgbClr val="0070C0"/>
                </a:solidFill>
              </a:rPr>
              <a:t>Por referencia</a:t>
            </a:r>
          </a:p>
          <a:p>
            <a:pPr marL="0" indent="0">
              <a:buNone/>
            </a:pPr>
            <a:endParaRPr lang="es-MX" sz="36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9" name="Picture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222" y="4035910"/>
            <a:ext cx="1839827" cy="241742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39377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9" y="5013176"/>
            <a:ext cx="382443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/>
          </a:bodyPr>
          <a:lstStyle/>
          <a:p>
            <a:r>
              <a:rPr lang="es-MX" dirty="0" smtClean="0"/>
              <a:t>Cap. 8.- Árboles binarios</a:t>
            </a:r>
            <a:endParaRPr lang="es-MX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912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Recorridos</a:t>
            </a:r>
          </a:p>
          <a:p>
            <a:pPr lvl="1"/>
            <a:r>
              <a:rPr lang="es-MX" sz="3400" dirty="0" err="1" smtClean="0">
                <a:solidFill>
                  <a:srgbClr val="0070C0"/>
                </a:solidFill>
              </a:rPr>
              <a:t>InOrden</a:t>
            </a:r>
            <a:endParaRPr lang="es-MX" sz="3400" dirty="0" smtClean="0">
              <a:solidFill>
                <a:srgbClr val="0070C0"/>
              </a:solidFill>
            </a:endParaRPr>
          </a:p>
          <a:p>
            <a:pPr lvl="1"/>
            <a:r>
              <a:rPr lang="es-MX" sz="3400" dirty="0" err="1" smtClean="0">
                <a:solidFill>
                  <a:srgbClr val="0070C0"/>
                </a:solidFill>
              </a:rPr>
              <a:t>PreOrden</a:t>
            </a:r>
            <a:endParaRPr lang="es-MX" sz="3400" dirty="0" smtClean="0">
              <a:solidFill>
                <a:srgbClr val="0070C0"/>
              </a:solidFill>
            </a:endParaRPr>
          </a:p>
          <a:p>
            <a:pPr lvl="1"/>
            <a:r>
              <a:rPr lang="es-MX" sz="3400" dirty="0" err="1" smtClean="0">
                <a:solidFill>
                  <a:srgbClr val="0070C0"/>
                </a:solidFill>
              </a:rPr>
              <a:t>PostOrden</a:t>
            </a:r>
            <a:endParaRPr lang="es-MX" sz="3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MX" sz="36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41606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8129"/>
            <a:ext cx="4124325" cy="24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/>
          </a:bodyPr>
          <a:lstStyle/>
          <a:p>
            <a:r>
              <a:rPr lang="es-MX" dirty="0" smtClean="0"/>
              <a:t>Cap. 9.- Grafos</a:t>
            </a:r>
            <a:endParaRPr lang="es-MX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912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Representaciones</a:t>
            </a:r>
          </a:p>
          <a:p>
            <a:pPr lvl="1"/>
            <a:r>
              <a:rPr lang="es-MX" sz="3400" dirty="0" smtClean="0">
                <a:solidFill>
                  <a:srgbClr val="0070C0"/>
                </a:solidFill>
              </a:rPr>
              <a:t>Matriz de adyacencia</a:t>
            </a:r>
          </a:p>
          <a:p>
            <a:pPr lvl="2"/>
            <a:r>
              <a:rPr lang="es-MX" sz="3100" i="1" dirty="0" smtClean="0">
                <a:solidFill>
                  <a:srgbClr val="0070C0"/>
                </a:solidFill>
              </a:rPr>
              <a:t>Algoritmo de </a:t>
            </a:r>
            <a:r>
              <a:rPr lang="es-MX" sz="3100" i="1" dirty="0" err="1" smtClean="0">
                <a:solidFill>
                  <a:srgbClr val="0070C0"/>
                </a:solidFill>
              </a:rPr>
              <a:t>Warshall</a:t>
            </a:r>
            <a:endParaRPr lang="es-MX" sz="3100" i="1" dirty="0" smtClean="0">
              <a:solidFill>
                <a:srgbClr val="0070C0"/>
              </a:solidFill>
            </a:endParaRPr>
          </a:p>
          <a:p>
            <a:pPr lvl="2"/>
            <a:r>
              <a:rPr lang="es-MX" sz="3100" i="1" dirty="0" smtClean="0">
                <a:solidFill>
                  <a:srgbClr val="0070C0"/>
                </a:solidFill>
              </a:rPr>
              <a:t>Algoritmo de Floyd</a:t>
            </a:r>
          </a:p>
          <a:p>
            <a:pPr lvl="1"/>
            <a:r>
              <a:rPr lang="es-MX" sz="3400" dirty="0" smtClean="0">
                <a:solidFill>
                  <a:srgbClr val="0070C0"/>
                </a:solidFill>
              </a:rPr>
              <a:t>Listas enlazadas</a:t>
            </a:r>
          </a:p>
          <a:p>
            <a:pPr marL="0" indent="0">
              <a:buNone/>
            </a:pPr>
            <a:endParaRPr lang="es-MX" sz="36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1" name="Picture 129"/>
          <p:cNvPicPr/>
          <p:nvPr/>
        </p:nvPicPr>
        <p:blipFill>
          <a:blip r:embed="rId2"/>
          <a:stretch>
            <a:fillRect/>
          </a:stretch>
        </p:blipFill>
        <p:spPr>
          <a:xfrm>
            <a:off x="5508104" y="2060848"/>
            <a:ext cx="338402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4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s-MX" dirty="0" smtClean="0"/>
              <a:t>El autor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95328" y="5302124"/>
            <a:ext cx="6048672" cy="503140"/>
          </a:xfrm>
        </p:spPr>
        <p:txBody>
          <a:bodyPr>
            <a:noAutofit/>
          </a:bodyPr>
          <a:lstStyle/>
          <a:p>
            <a:pPr lvl="1" algn="just"/>
            <a:r>
              <a:rPr lang="es-MX" dirty="0" smtClean="0">
                <a:solidFill>
                  <a:srgbClr val="0070C0"/>
                </a:solidFill>
              </a:rPr>
              <a:t>Univ. Técnica de Machala, Ecuador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9" y="1484784"/>
            <a:ext cx="1691607" cy="225547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0" y="3864086"/>
            <a:ext cx="1066170" cy="108424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16" y="3864087"/>
            <a:ext cx="1126868" cy="1084240"/>
          </a:xfrm>
          <a:prstGeom prst="rect">
            <a:avLst/>
          </a:prstGeom>
        </p:spPr>
      </p:pic>
      <p:pic>
        <p:nvPicPr>
          <p:cNvPr id="7" name="6 Imagen" descr="escudo_itcancu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0" y="5373216"/>
            <a:ext cx="849791" cy="129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2699792" y="917104"/>
            <a:ext cx="6192688" cy="4312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 smtClean="0">
                <a:solidFill>
                  <a:srgbClr val="002060"/>
                </a:solidFill>
              </a:rPr>
              <a:t>Ing. en Sistemas Computacionales (Instituto Tecnológico de Nuevo Laredo, 1993).</a:t>
            </a:r>
          </a:p>
          <a:p>
            <a:pPr algn="just"/>
            <a:r>
              <a:rPr lang="es-MX" dirty="0" smtClean="0">
                <a:solidFill>
                  <a:srgbClr val="0070C0"/>
                </a:solidFill>
              </a:rPr>
              <a:t>Maestría en Ciencias de la Administración con especialidad en Sistemas (UANL-FIME, 2000).</a:t>
            </a:r>
          </a:p>
          <a:p>
            <a:pPr algn="just"/>
            <a:r>
              <a:rPr lang="es-MX" dirty="0" smtClean="0">
                <a:solidFill>
                  <a:srgbClr val="002060"/>
                </a:solidFill>
              </a:rPr>
              <a:t>Docente de ISC desde agosto de 1994.</a:t>
            </a:r>
          </a:p>
          <a:p>
            <a:pPr algn="just"/>
            <a:r>
              <a:rPr lang="es-MX" dirty="0" smtClean="0">
                <a:solidFill>
                  <a:srgbClr val="0070C0"/>
                </a:solidFill>
              </a:rPr>
              <a:t>Profesor invitado de diversos programas de posgrado (maestría).</a:t>
            </a:r>
          </a:p>
          <a:p>
            <a:pPr algn="just"/>
            <a:r>
              <a:rPr lang="es-MX" dirty="0" smtClean="0">
                <a:solidFill>
                  <a:srgbClr val="002060"/>
                </a:solidFill>
              </a:rPr>
              <a:t>Varias conferencias impartidas </a:t>
            </a:r>
          </a:p>
          <a:p>
            <a:pPr algn="just"/>
            <a:endParaRPr lang="es-MX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095328" y="5720158"/>
            <a:ext cx="6048672" cy="50314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s-MX" dirty="0" smtClean="0">
                <a:solidFill>
                  <a:srgbClr val="0070C0"/>
                </a:solidFill>
              </a:rPr>
              <a:t>Universidad Autónoma de Tamaulipas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102108" y="6094212"/>
            <a:ext cx="6048672" cy="50314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s-MX" dirty="0" smtClean="0">
                <a:solidFill>
                  <a:srgbClr val="0070C0"/>
                </a:solidFill>
              </a:rPr>
              <a:t>IT Cancún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20" y="5453712"/>
            <a:ext cx="1131764" cy="1131764"/>
          </a:xfrm>
          <a:prstGeom prst="rect">
            <a:avLst/>
          </a:prstGeom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3090275" y="6454252"/>
            <a:ext cx="6048672" cy="50314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s-MX" dirty="0" smtClean="0">
                <a:solidFill>
                  <a:srgbClr val="0070C0"/>
                </a:solidFill>
              </a:rPr>
              <a:t>IT Piedras Negras</a:t>
            </a:r>
          </a:p>
        </p:txBody>
      </p:sp>
    </p:spTree>
    <p:extLst>
      <p:ext uri="{BB962C8B-B14F-4D97-AF65-F5344CB8AC3E}">
        <p14:creationId xmlns:p14="http://schemas.microsoft.com/office/powerpoint/2010/main" val="7342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uiExpand="1" build="p"/>
      <p:bldP spid="9" grpId="0"/>
      <p:bldP spid="10" grpId="0" build="p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440" y="-27384"/>
            <a:ext cx="8941559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Recorridos de grafos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268760"/>
            <a:ext cx="8679439" cy="5472608"/>
          </a:xfrm>
        </p:spPr>
        <p:txBody>
          <a:bodyPr>
            <a:noAutofit/>
          </a:bodyPr>
          <a:lstStyle/>
          <a:p>
            <a:pPr algn="just"/>
            <a:r>
              <a:rPr lang="es-MX" dirty="0" smtClean="0"/>
              <a:t>Profundidad</a:t>
            </a:r>
          </a:p>
          <a:p>
            <a:pPr algn="just"/>
            <a:r>
              <a:rPr lang="es-MX" dirty="0" smtClean="0">
                <a:solidFill>
                  <a:srgbClr val="0070C0"/>
                </a:solidFill>
              </a:rPr>
              <a:t>Anchura</a:t>
            </a:r>
          </a:p>
          <a:p>
            <a:pPr algn="just"/>
            <a:r>
              <a:rPr lang="es-MX" dirty="0" smtClean="0"/>
              <a:t>Camino mínimo</a:t>
            </a:r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50006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86186"/>
            <a:ext cx="54768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813836"/>
            <a:ext cx="5688632" cy="19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440" y="-27384"/>
            <a:ext cx="8941559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Código para dibujar la estructura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268760"/>
            <a:ext cx="8679439" cy="5472608"/>
          </a:xfrm>
        </p:spPr>
        <p:txBody>
          <a:bodyPr>
            <a:noAutofit/>
          </a:bodyPr>
          <a:lstStyle/>
          <a:p>
            <a:pPr algn="just"/>
            <a:endParaRPr lang="es-MX" dirty="0"/>
          </a:p>
        </p:txBody>
      </p:sp>
      <p:pic>
        <p:nvPicPr>
          <p:cNvPr id="5123" name="Picture 3" descr="H:\Respaldo PC Lab ISC\Libro Estructuras de Datos en C# Por BLT\Imagenes y Figuras\Cap. 09 - Grafos\Fig. 9.46. Forma con el dibujo del gra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280" y="3495513"/>
            <a:ext cx="5277382" cy="317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Respaldo PC Lab ISC\Libro Estructuras de Datos en C# Por BLT\Imagenes y Figuras\Cap. 09 - Grafos\Fig. 9.47. Confirmacion de insercion de carret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1" y="1340768"/>
            <a:ext cx="34687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116632"/>
            <a:ext cx="8434933" cy="108012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Cap. 10.- Métodos de ordenamiento</a:t>
            </a:r>
            <a:endParaRPr lang="es-MX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sz="3600" dirty="0" smtClean="0"/>
              <a:t>Explicación paso a paso de los ordenadores de datos</a:t>
            </a:r>
          </a:p>
          <a:p>
            <a:pPr algn="just"/>
            <a:r>
              <a:rPr lang="es-MX" sz="3600" dirty="0" smtClean="0"/>
              <a:t>Métodos genéricos que</a:t>
            </a:r>
            <a:r>
              <a:rPr lang="es-MX" sz="3600" dirty="0"/>
              <a:t> </a:t>
            </a:r>
            <a:r>
              <a:rPr lang="es-MX" sz="3600" dirty="0" smtClean="0"/>
              <a:t>ordenan cualquier conjunto de datos, independientemente de …</a:t>
            </a:r>
          </a:p>
          <a:p>
            <a:pPr lvl="1" algn="just"/>
            <a:r>
              <a:rPr lang="es-MX" sz="3400" dirty="0" smtClean="0">
                <a:solidFill>
                  <a:srgbClr val="0070C0"/>
                </a:solidFill>
              </a:rPr>
              <a:t>Tipos de datos</a:t>
            </a:r>
          </a:p>
          <a:p>
            <a:pPr lvl="1" algn="just"/>
            <a:r>
              <a:rPr lang="es-MX" sz="3400" dirty="0" smtClean="0">
                <a:solidFill>
                  <a:srgbClr val="0070C0"/>
                </a:solidFill>
              </a:rPr>
              <a:t>Nombres de variables</a:t>
            </a:r>
          </a:p>
          <a:p>
            <a:pPr lvl="1" algn="just"/>
            <a:r>
              <a:rPr lang="es-MX" sz="3400" dirty="0" smtClean="0">
                <a:solidFill>
                  <a:srgbClr val="0070C0"/>
                </a:solidFill>
              </a:rPr>
              <a:t>Criterio de ordenamiento (ascendente ó descendente)</a:t>
            </a:r>
          </a:p>
          <a:p>
            <a:pPr lvl="1" algn="just"/>
            <a:r>
              <a:rPr lang="es-MX" sz="3400" dirty="0" smtClean="0">
                <a:solidFill>
                  <a:srgbClr val="0070C0"/>
                </a:solidFill>
              </a:rPr>
              <a:t>Mediante reutilización de código</a:t>
            </a:r>
          </a:p>
          <a:p>
            <a:pPr algn="just"/>
            <a:r>
              <a:rPr lang="es-MX" sz="3600" dirty="0" smtClean="0"/>
              <a:t>Análisis de eficiencia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73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116632"/>
            <a:ext cx="8434933" cy="108012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Cap. 10.- Métodos de ordenamiento</a:t>
            </a:r>
            <a:endParaRPr lang="es-MX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" y="1412776"/>
            <a:ext cx="892766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Diseño genérico de clases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268760"/>
            <a:ext cx="8679439" cy="5472608"/>
          </a:xfrm>
        </p:spPr>
        <p:txBody>
          <a:bodyPr>
            <a:noAutofit/>
          </a:bodyPr>
          <a:lstStyle/>
          <a:p>
            <a:pPr algn="just"/>
            <a:r>
              <a:rPr lang="es-MX" b="1" dirty="0" smtClean="0"/>
              <a:t>Objetos cuyos métodos y propiedades </a:t>
            </a:r>
            <a:r>
              <a:rPr lang="es-MX" b="1" smtClean="0"/>
              <a:t>almacenan datos…</a:t>
            </a:r>
            <a:endParaRPr lang="es-MX" b="1" dirty="0" smtClean="0"/>
          </a:p>
          <a:p>
            <a:pPr lvl="1" algn="just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De cualquier tipo</a:t>
            </a:r>
          </a:p>
          <a:p>
            <a:pPr lvl="1" algn="just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Independientemente del nombre</a:t>
            </a:r>
          </a:p>
          <a:p>
            <a:pPr lvl="1" algn="just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Sin necesidad de modificar el código</a:t>
            </a:r>
          </a:p>
          <a:p>
            <a:pPr lvl="1" algn="just"/>
            <a:endParaRPr lang="es-MX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s-MX" b="1" dirty="0" smtClean="0"/>
              <a:t>Mediante diseño e implementación de:</a:t>
            </a:r>
          </a:p>
          <a:p>
            <a:pPr lvl="1" algn="just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Clases</a:t>
            </a:r>
          </a:p>
          <a:p>
            <a:pPr lvl="1" algn="just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Interfaces</a:t>
            </a:r>
          </a:p>
          <a:p>
            <a:pPr lvl="1" algn="just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Delegados</a:t>
            </a:r>
          </a:p>
          <a:p>
            <a:pPr lvl="1" algn="just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Relaciones: herencia, composición, agregación, etc.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41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Descargas vía web: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6629453" cy="4104456"/>
          </a:xfrm>
        </p:spPr>
        <p:txBody>
          <a:bodyPr>
            <a:noAutofit/>
          </a:bodyPr>
          <a:lstStyle/>
          <a:p>
            <a:pPr algn="just"/>
            <a:r>
              <a:rPr lang="es-MX" sz="3200" b="1" dirty="0" smtClean="0"/>
              <a:t>Cuestionarios</a:t>
            </a:r>
          </a:p>
          <a:p>
            <a:pPr algn="just"/>
            <a:r>
              <a:rPr lang="es-MX" sz="3200" b="1" dirty="0" smtClean="0">
                <a:solidFill>
                  <a:srgbClr val="0070C0"/>
                </a:solidFill>
              </a:rPr>
              <a:t>Prácticas con ejercicios</a:t>
            </a:r>
          </a:p>
          <a:p>
            <a:pPr algn="just"/>
            <a:r>
              <a:rPr lang="es-MX" sz="3200" b="1" dirty="0" smtClean="0"/>
              <a:t>Programas completos en </a:t>
            </a:r>
            <a:r>
              <a:rPr lang="es-MX" sz="3200" b="1" i="1" dirty="0" smtClean="0"/>
              <a:t>C# .NET</a:t>
            </a:r>
          </a:p>
          <a:p>
            <a:pPr algn="just"/>
            <a:r>
              <a:rPr lang="es-MX" sz="3200" b="1" dirty="0" smtClean="0">
                <a:solidFill>
                  <a:srgbClr val="0070C0"/>
                </a:solidFill>
              </a:rPr>
              <a:t>Imágenes y figuras</a:t>
            </a:r>
          </a:p>
          <a:p>
            <a:pPr algn="just"/>
            <a:r>
              <a:rPr lang="es-MX" sz="3200" b="1" dirty="0" smtClean="0"/>
              <a:t>Diagramas UML</a:t>
            </a:r>
          </a:p>
          <a:p>
            <a:pPr algn="just"/>
            <a:r>
              <a:rPr lang="es-MX" sz="3200" b="1" dirty="0" smtClean="0">
                <a:solidFill>
                  <a:srgbClr val="0070C0"/>
                </a:solidFill>
              </a:rPr>
              <a:t>Lecturas complementarias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96952"/>
            <a:ext cx="17872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3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s-MX" dirty="0" smtClean="0"/>
              <a:t>Mayores informes y pedidos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s-MX" sz="3200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es-MX" sz="3200" smtClean="0">
                <a:solidFill>
                  <a:srgbClr val="FF0000"/>
                </a:solidFill>
                <a:hlinkClick r:id="rId2"/>
              </a:rPr>
              <a:t>://www.itnuevolaredo.edu.mx/Takeyas/libro</a:t>
            </a:r>
            <a:endParaRPr lang="es-MX" sz="3200" dirty="0" smtClean="0">
              <a:solidFill>
                <a:srgbClr val="FF0000"/>
              </a:solidFill>
            </a:endParaRP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17" y="6139738"/>
            <a:ext cx="613851" cy="61385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003446" y="6261997"/>
            <a:ext cx="299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002060"/>
                </a:solidFill>
              </a:rPr>
              <a:t>Bruno López Takeyas</a:t>
            </a: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206143"/>
            <a:ext cx="2582881" cy="3523529"/>
          </a:xfrm>
          <a:prstGeom prst="rect">
            <a:avLst/>
          </a:prstGeom>
          <a:ln w="22225">
            <a:solidFill>
              <a:srgbClr val="002060"/>
            </a:solidFill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610834" cy="61083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827584" y="6300028"/>
            <a:ext cx="432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002060"/>
                </a:solidFill>
              </a:rPr>
              <a:t>takeyas@itnuevolaredo.edu.mx</a:t>
            </a:r>
            <a:endParaRPr lang="es-MX" sz="2400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25036" y="5733256"/>
            <a:ext cx="1215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$250</a:t>
            </a:r>
            <a:endParaRPr lang="es-MX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s-MX" dirty="0" smtClean="0"/>
              <a:t>Antecedentes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/>
              <a:t>Diseño de algoritmos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18 años de experiencia docente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Desarrollar habilidades para el desarrollo de </a:t>
            </a:r>
            <a:r>
              <a:rPr lang="es-MX" sz="2800" b="1" u="sng" dirty="0" smtClean="0"/>
              <a:t>lógica</a:t>
            </a:r>
            <a:r>
              <a:rPr lang="es-MX" sz="2800" dirty="0" smtClean="0"/>
              <a:t>, </a:t>
            </a:r>
            <a:r>
              <a:rPr lang="es-MX" sz="2800" b="1" u="sng" dirty="0" smtClean="0"/>
              <a:t>diseño de algoritmos</a:t>
            </a:r>
            <a:r>
              <a:rPr lang="es-MX" sz="2800" dirty="0" smtClean="0"/>
              <a:t> y su implementación mediante un </a:t>
            </a:r>
            <a:r>
              <a:rPr lang="es-MX" sz="2800" b="1" u="sng" dirty="0" smtClean="0"/>
              <a:t>lenguaje de programación</a:t>
            </a:r>
            <a:r>
              <a:rPr lang="es-MX" sz="2800" dirty="0" smtClean="0"/>
              <a:t> </a:t>
            </a:r>
            <a:r>
              <a:rPr lang="es-MX" sz="2800" dirty="0"/>
              <a:t>p</a:t>
            </a:r>
            <a:r>
              <a:rPr lang="es-MX" sz="2800" dirty="0" smtClean="0"/>
              <a:t>ara la solución de problemas.</a:t>
            </a:r>
          </a:p>
        </p:txBody>
      </p:sp>
    </p:spTree>
    <p:extLst>
      <p:ext uri="{BB962C8B-B14F-4D97-AF65-F5344CB8AC3E}">
        <p14:creationId xmlns:p14="http://schemas.microsoft.com/office/powerpoint/2010/main" val="7617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Autofit/>
          </a:bodyPr>
          <a:lstStyle/>
          <a:p>
            <a:pPr algn="just"/>
            <a:r>
              <a:rPr lang="es-MX" sz="3000" dirty="0" smtClean="0"/>
              <a:t>Revisión de numerosos libros de estructuras de datos</a:t>
            </a:r>
          </a:p>
          <a:p>
            <a:pPr algn="just"/>
            <a:r>
              <a:rPr lang="es-MX" sz="3000" dirty="0" smtClean="0">
                <a:solidFill>
                  <a:srgbClr val="0070C0"/>
                </a:solidFill>
              </a:rPr>
              <a:t>Dificultad de la materia de “Estructura de Datos”</a:t>
            </a:r>
          </a:p>
          <a:p>
            <a:pPr algn="just"/>
            <a:r>
              <a:rPr lang="es-MX" sz="3000" dirty="0" smtClean="0"/>
              <a:t>Estructuras estáticas vs. estructuras dinámicas</a:t>
            </a:r>
          </a:p>
          <a:p>
            <a:pPr algn="just"/>
            <a:r>
              <a:rPr lang="es-MX" sz="3000" dirty="0">
                <a:solidFill>
                  <a:srgbClr val="0070C0"/>
                </a:solidFill>
              </a:rPr>
              <a:t>Paradigma orientado a objetos</a:t>
            </a:r>
          </a:p>
          <a:p>
            <a:pPr algn="just"/>
            <a:r>
              <a:rPr lang="es-MX" sz="3000" dirty="0" smtClean="0"/>
              <a:t>Continuidad de la materia de “Programación Orientada a Objetos”</a:t>
            </a:r>
          </a:p>
          <a:p>
            <a:pPr algn="just"/>
            <a:r>
              <a:rPr lang="es-MX" sz="3000" dirty="0" smtClean="0">
                <a:solidFill>
                  <a:srgbClr val="0070C0"/>
                </a:solidFill>
              </a:rPr>
              <a:t>No solamente con colecciones genéricas</a:t>
            </a:r>
          </a:p>
          <a:p>
            <a:pPr algn="just"/>
            <a:r>
              <a:rPr lang="es-MX" sz="3000" dirty="0" smtClean="0"/>
              <a:t>Programación en un lenguaje actual: </a:t>
            </a:r>
            <a:r>
              <a:rPr lang="es-MX" sz="3000" b="1" i="1" dirty="0" smtClean="0"/>
              <a:t>C# .NET</a:t>
            </a:r>
            <a:endParaRPr lang="es-MX" sz="3000" b="1" i="1" dirty="0"/>
          </a:p>
        </p:txBody>
      </p:sp>
    </p:spTree>
    <p:extLst>
      <p:ext uri="{BB962C8B-B14F-4D97-AF65-F5344CB8AC3E}">
        <p14:creationId xmlns:p14="http://schemas.microsoft.com/office/powerpoint/2010/main" val="32118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MX" dirty="0" smtClean="0"/>
              <a:t>Objetivos del libro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127848"/>
          </a:xfrm>
        </p:spPr>
        <p:txBody>
          <a:bodyPr>
            <a:normAutofit fontScale="92500"/>
          </a:bodyPr>
          <a:lstStyle/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Libro de texto para la materia “Estructura de Datos”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>
                <a:solidFill>
                  <a:srgbClr val="0070C0"/>
                </a:solidFill>
              </a:rPr>
              <a:t>Identificar</a:t>
            </a:r>
            <a:r>
              <a:rPr lang="es-MX" sz="2800" dirty="0">
                <a:solidFill>
                  <a:srgbClr val="0070C0"/>
                </a:solidFill>
              </a:rPr>
              <a:t>, seleccionar y aplicar eficientemente tipos de datos </a:t>
            </a:r>
            <a:r>
              <a:rPr lang="es-MX" sz="2800" dirty="0" smtClean="0">
                <a:solidFill>
                  <a:srgbClr val="0070C0"/>
                </a:solidFill>
              </a:rPr>
              <a:t>abstractos para representar estructuras de datos y métodos de ordenamiento para </a:t>
            </a:r>
            <a:r>
              <a:rPr lang="es-MX" sz="2800" dirty="0">
                <a:solidFill>
                  <a:srgbClr val="0070C0"/>
                </a:solidFill>
              </a:rPr>
              <a:t>la optimización del rendimiento de soluciones </a:t>
            </a:r>
            <a:r>
              <a:rPr lang="es-MX" sz="2800" dirty="0" smtClean="0">
                <a:solidFill>
                  <a:srgbClr val="0070C0"/>
                </a:solidFill>
              </a:rPr>
              <a:t>de problemas </a:t>
            </a:r>
            <a:r>
              <a:rPr lang="es-MX" sz="2800" dirty="0">
                <a:solidFill>
                  <a:srgbClr val="0070C0"/>
                </a:solidFill>
              </a:rPr>
              <a:t>del mundo real</a:t>
            </a:r>
            <a:r>
              <a:rPr lang="es-MX" sz="28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Diseño orientado a objetos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>
                <a:solidFill>
                  <a:srgbClr val="0070C0"/>
                </a:solidFill>
              </a:rPr>
              <a:t>Implementación en C# .NET</a:t>
            </a:r>
          </a:p>
          <a:p>
            <a:pPr algn="just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31963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MX" dirty="0" smtClean="0"/>
              <a:t>Libro de texto dirigido a …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127848"/>
          </a:xfrm>
        </p:spPr>
        <p:txBody>
          <a:bodyPr>
            <a:noAutofit/>
          </a:bodyPr>
          <a:lstStyle/>
          <a:p>
            <a:pPr algn="just"/>
            <a:r>
              <a:rPr lang="es-MX" sz="2800" dirty="0" smtClean="0"/>
              <a:t>Estudiantes de Estructura de Datos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>
                <a:solidFill>
                  <a:srgbClr val="0070C0"/>
                </a:solidFill>
              </a:rPr>
              <a:t>Profesores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Estudiantes o egresados que analizaron estructuras de datos con paradigmas </a:t>
            </a:r>
            <a:r>
              <a:rPr lang="es-MX" sz="2800" i="1" u="sng" dirty="0" smtClean="0"/>
              <a:t>no</a:t>
            </a:r>
            <a:r>
              <a:rPr lang="es-MX" sz="2800" dirty="0" smtClean="0"/>
              <a:t> orientados a objetos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>
                <a:solidFill>
                  <a:srgbClr val="0070C0"/>
                </a:solidFill>
              </a:rPr>
              <a:t>Interesados </a:t>
            </a:r>
            <a:r>
              <a:rPr lang="es-ES" sz="2800" dirty="0">
                <a:solidFill>
                  <a:srgbClr val="0070C0"/>
                </a:solidFill>
              </a:rPr>
              <a:t>en conocer, dominar, profundizar y aplicar estructuras de datos orientadas a objetos en la solución de problemas en C</a:t>
            </a:r>
            <a:r>
              <a:rPr lang="es-ES" sz="2800" dirty="0" smtClean="0">
                <a:solidFill>
                  <a:srgbClr val="0070C0"/>
                </a:solidFill>
              </a:rPr>
              <a:t># .NET</a:t>
            </a:r>
            <a:endParaRPr lang="es-MX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1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MX" dirty="0" smtClean="0"/>
              <a:t>Capítulos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11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b="1" dirty="0"/>
              <a:t>1.– Introducción a la </a:t>
            </a:r>
            <a:r>
              <a:rPr lang="es-MX" b="1" dirty="0" smtClean="0"/>
              <a:t>Programación Orientada a Objetos</a:t>
            </a:r>
            <a:endParaRPr lang="es-MX" b="1" dirty="0"/>
          </a:p>
          <a:p>
            <a:pPr marL="0" indent="0" algn="just">
              <a:buNone/>
            </a:pPr>
            <a:r>
              <a:rPr lang="es-MX" b="1" dirty="0"/>
              <a:t>2.– </a:t>
            </a:r>
            <a:r>
              <a:rPr lang="es-MX" b="1" dirty="0" smtClean="0"/>
              <a:t>El lenguaje de programación Microsoft C# .NET</a:t>
            </a:r>
            <a:endParaRPr lang="es-MX" b="1" dirty="0"/>
          </a:p>
          <a:p>
            <a:pPr marL="0" indent="0" algn="just">
              <a:buNone/>
            </a:pPr>
            <a:r>
              <a:rPr lang="es-MX" b="1" dirty="0"/>
              <a:t>3.– </a:t>
            </a:r>
            <a:r>
              <a:rPr lang="es-MX" b="1" dirty="0" smtClean="0"/>
              <a:t>Arreglos</a:t>
            </a:r>
            <a:endParaRPr lang="es-MX" b="1" dirty="0"/>
          </a:p>
          <a:p>
            <a:pPr marL="0" indent="0" algn="just">
              <a:buNone/>
            </a:pPr>
            <a:r>
              <a:rPr lang="es-MX" b="1" dirty="0"/>
              <a:t>4.– </a:t>
            </a:r>
            <a:r>
              <a:rPr lang="es-MX" b="1" dirty="0" smtClean="0"/>
              <a:t>Pilas</a:t>
            </a:r>
            <a:endParaRPr lang="es-MX" b="1" dirty="0"/>
          </a:p>
          <a:p>
            <a:pPr marL="0" indent="0" algn="just">
              <a:buNone/>
            </a:pPr>
            <a:r>
              <a:rPr lang="es-MX" b="1" dirty="0"/>
              <a:t>5.– </a:t>
            </a:r>
            <a:r>
              <a:rPr lang="es-MX" b="1" dirty="0" smtClean="0"/>
              <a:t>Colas</a:t>
            </a:r>
            <a:endParaRPr lang="es-MX" b="1" dirty="0"/>
          </a:p>
          <a:p>
            <a:pPr marL="0" indent="0" algn="just">
              <a:buNone/>
            </a:pPr>
            <a:r>
              <a:rPr lang="es-MX" b="1" dirty="0"/>
              <a:t>6.– </a:t>
            </a:r>
            <a:r>
              <a:rPr lang="es-MX" b="1" dirty="0" smtClean="0"/>
              <a:t>Listas enlazadas</a:t>
            </a:r>
            <a:endParaRPr lang="es-MX" b="1" dirty="0"/>
          </a:p>
          <a:p>
            <a:pPr marL="0" indent="0" algn="just">
              <a:buNone/>
            </a:pPr>
            <a:r>
              <a:rPr lang="es-MX" b="1" dirty="0"/>
              <a:t>7.– </a:t>
            </a:r>
            <a:r>
              <a:rPr lang="es-MX" b="1" dirty="0" smtClean="0"/>
              <a:t>Recursividad</a:t>
            </a:r>
            <a:endParaRPr lang="es-MX" b="1" dirty="0"/>
          </a:p>
          <a:p>
            <a:pPr marL="0" indent="0" algn="just">
              <a:buNone/>
            </a:pPr>
            <a:r>
              <a:rPr lang="es-MX" b="1" dirty="0"/>
              <a:t>8.– </a:t>
            </a:r>
            <a:r>
              <a:rPr lang="es-MX" b="1" dirty="0" smtClean="0"/>
              <a:t>Árboles binarios</a:t>
            </a:r>
          </a:p>
          <a:p>
            <a:pPr marL="0" indent="0" algn="just">
              <a:buNone/>
            </a:pPr>
            <a:r>
              <a:rPr lang="es-MX" b="1" dirty="0" smtClean="0"/>
              <a:t>9.- Grafos</a:t>
            </a:r>
          </a:p>
          <a:p>
            <a:pPr marL="0" indent="0" algn="just">
              <a:buNone/>
            </a:pPr>
            <a:r>
              <a:rPr lang="es-MX" b="1" dirty="0" smtClean="0"/>
              <a:t>10.- Métodos de ordenamiento</a:t>
            </a:r>
            <a:endParaRPr lang="es-MX" dirty="0"/>
          </a:p>
          <a:p>
            <a:pPr algn="just"/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08002"/>
            <a:ext cx="2698226" cy="3680880"/>
          </a:xfrm>
          <a:prstGeom prst="rect">
            <a:avLst/>
          </a:prstGeom>
          <a:ln w="22225">
            <a:solidFill>
              <a:srgbClr val="002060"/>
            </a:solidFill>
          </a:ln>
        </p:spPr>
      </p:pic>
      <p:sp>
        <p:nvSpPr>
          <p:cNvPr id="4" name="3 Explosión 1"/>
          <p:cNvSpPr/>
          <p:nvPr/>
        </p:nvSpPr>
        <p:spPr>
          <a:xfrm>
            <a:off x="3635896" y="2878944"/>
            <a:ext cx="2448272" cy="2926320"/>
          </a:xfrm>
          <a:prstGeom prst="irregularSeal1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512 págs.+ apoyo en la web</a:t>
            </a:r>
            <a:endParaRPr lang="es-MX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Características de cada capítulo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268760"/>
            <a:ext cx="8679439" cy="5472608"/>
          </a:xfrm>
        </p:spPr>
        <p:txBody>
          <a:bodyPr>
            <a:noAutofit/>
          </a:bodyPr>
          <a:lstStyle/>
          <a:p>
            <a:pPr algn="just"/>
            <a:r>
              <a:rPr lang="es-MX" b="1" dirty="0" smtClean="0"/>
              <a:t>Conceptos, definiciones y características de la estructura de datos</a:t>
            </a:r>
          </a:p>
          <a:p>
            <a:pPr algn="just"/>
            <a:r>
              <a:rPr lang="es-MX" b="1" dirty="0" smtClean="0"/>
              <a:t>Representación</a:t>
            </a:r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Ejemplos de la vida cotidiana</a:t>
            </a:r>
          </a:p>
          <a:p>
            <a:pPr algn="just"/>
            <a:endParaRPr lang="es-MX" b="1" dirty="0"/>
          </a:p>
          <a:p>
            <a:pPr algn="just"/>
            <a:endParaRPr lang="es-MX" b="1" dirty="0" smtClean="0"/>
          </a:p>
          <a:p>
            <a:pPr algn="just"/>
            <a:endParaRPr lang="es-MX" b="1" dirty="0"/>
          </a:p>
          <a:p>
            <a:pPr algn="just"/>
            <a:endParaRPr lang="es-MX" b="1" dirty="0" smtClean="0"/>
          </a:p>
          <a:p>
            <a:pPr algn="just"/>
            <a:endParaRPr lang="es-MX" b="1" dirty="0" smtClean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77955" y="2132856"/>
            <a:ext cx="5686425" cy="495300"/>
            <a:chOff x="1771" y="6892"/>
            <a:chExt cx="8955" cy="78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4966" y="6892"/>
              <a:ext cx="1065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AutoShape 4"/>
            <p:cNvSpPr>
              <a:spLocks noChangeShapeType="1"/>
            </p:cNvSpPr>
            <p:nvPr/>
          </p:nvSpPr>
          <p:spPr bwMode="auto">
            <a:xfrm flipH="1">
              <a:off x="5686" y="6892"/>
              <a:ext cx="15" cy="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376" y="6892"/>
              <a:ext cx="1065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AutoShape 6"/>
            <p:cNvSpPr>
              <a:spLocks noChangeShapeType="1"/>
            </p:cNvSpPr>
            <p:nvPr/>
          </p:nvSpPr>
          <p:spPr bwMode="auto">
            <a:xfrm flipH="1">
              <a:off x="4081" y="6892"/>
              <a:ext cx="15" cy="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571" y="6892"/>
              <a:ext cx="1065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" name="AutoShape 8"/>
            <p:cNvSpPr>
              <a:spLocks noChangeShapeType="1"/>
            </p:cNvSpPr>
            <p:nvPr/>
          </p:nvSpPr>
          <p:spPr bwMode="auto">
            <a:xfrm flipH="1">
              <a:off x="7276" y="6892"/>
              <a:ext cx="15" cy="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8176" y="6892"/>
              <a:ext cx="1065" cy="7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3" name="AutoShape 10"/>
            <p:cNvSpPr>
              <a:spLocks noChangeShapeType="1"/>
            </p:cNvSpPr>
            <p:nvPr/>
          </p:nvSpPr>
          <p:spPr bwMode="auto">
            <a:xfrm flipH="1">
              <a:off x="8881" y="6892"/>
              <a:ext cx="15" cy="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4" name="AutoShape 11"/>
            <p:cNvSpPr>
              <a:spLocks noChangeShapeType="1"/>
            </p:cNvSpPr>
            <p:nvPr/>
          </p:nvSpPr>
          <p:spPr bwMode="auto">
            <a:xfrm>
              <a:off x="4276" y="7264"/>
              <a:ext cx="690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5" name="AutoShape 12"/>
            <p:cNvSpPr>
              <a:spLocks noChangeShapeType="1"/>
            </p:cNvSpPr>
            <p:nvPr/>
          </p:nvSpPr>
          <p:spPr bwMode="auto">
            <a:xfrm>
              <a:off x="5851" y="7264"/>
              <a:ext cx="690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6" name="AutoShape 13"/>
            <p:cNvSpPr>
              <a:spLocks noChangeShapeType="1"/>
            </p:cNvSpPr>
            <p:nvPr/>
          </p:nvSpPr>
          <p:spPr bwMode="auto">
            <a:xfrm>
              <a:off x="7471" y="7264"/>
              <a:ext cx="690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7" name="AutoShape 14"/>
            <p:cNvSpPr>
              <a:spLocks noChangeShapeType="1"/>
            </p:cNvSpPr>
            <p:nvPr/>
          </p:nvSpPr>
          <p:spPr bwMode="auto">
            <a:xfrm>
              <a:off x="9061" y="7264"/>
              <a:ext cx="690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8" name="AutoShape 15"/>
            <p:cNvSpPr>
              <a:spLocks noChangeShapeType="1"/>
            </p:cNvSpPr>
            <p:nvPr/>
          </p:nvSpPr>
          <p:spPr bwMode="auto">
            <a:xfrm>
              <a:off x="2686" y="7264"/>
              <a:ext cx="690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9751" y="7060"/>
              <a:ext cx="975" cy="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Nulo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1771" y="6915"/>
              <a:ext cx="870" cy="7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Nodo Inicial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0" y="3520034"/>
            <a:ext cx="2319398" cy="159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 descr="H:\Respaldo PC Lab ISC\Libro Estructuras de Datos en C# Por BLT\Imagenes y Figuras\Cap. 06 - Listas enlazadas\Fig. 6.47. Busqueda de un vagon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92" y="3717032"/>
            <a:ext cx="2740919" cy="20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:\Respaldo PC Lab ISC\Libro Estructuras de Datos en C# Por BLT\Imagenes y Figuras\Cap. 07 - Recursividad\Fig. 7.8. Las torres de Hano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71" y="5812858"/>
            <a:ext cx="2275309" cy="104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254" y="2780928"/>
            <a:ext cx="2875040" cy="210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" y="5115193"/>
            <a:ext cx="2006982" cy="16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26 Imagen" descr="http://lolomorales.files.wordpress.com/2008/08/sillas-apilable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9650" y="5226949"/>
            <a:ext cx="1353617" cy="149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563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Características de cada capítulo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268760"/>
            <a:ext cx="8507289" cy="5472608"/>
          </a:xfrm>
        </p:spPr>
        <p:txBody>
          <a:bodyPr>
            <a:noAutofit/>
          </a:bodyPr>
          <a:lstStyle/>
          <a:p>
            <a:pPr algn="just"/>
            <a:r>
              <a:rPr lang="es-MX" b="1" dirty="0"/>
              <a:t>Operaciones a realizar en ella</a:t>
            </a:r>
          </a:p>
          <a:p>
            <a:pPr algn="just"/>
            <a:endParaRPr lang="es-MX" b="1" dirty="0" smtClean="0"/>
          </a:p>
          <a:p>
            <a:pPr algn="just"/>
            <a:endParaRPr lang="es-MX" b="1" dirty="0" smtClean="0"/>
          </a:p>
          <a:p>
            <a:pPr algn="just"/>
            <a:endParaRPr lang="es-MX" b="1" dirty="0" smtClean="0"/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Pseudocódigo</a:t>
            </a:r>
          </a:p>
          <a:p>
            <a:pPr algn="just"/>
            <a:r>
              <a:rPr lang="es-MX" b="1" dirty="0" smtClean="0"/>
              <a:t>Tres programas:</a:t>
            </a:r>
          </a:p>
          <a:p>
            <a:pPr lvl="1" algn="just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Modo consola</a:t>
            </a:r>
          </a:p>
          <a:p>
            <a:pPr lvl="1" algn="just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Formularios (formas) de Windows</a:t>
            </a:r>
          </a:p>
          <a:p>
            <a:pPr lvl="1" algn="just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Usando colecciones genéricas (</a:t>
            </a:r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ArrayList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Stack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Queue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List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LinkedList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, etc.)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s-MX" dirty="0"/>
          </a:p>
        </p:txBody>
      </p:sp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85571"/>
            <a:ext cx="4824536" cy="178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0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464</TotalTime>
  <Words>688</Words>
  <Application>Microsoft Office PowerPoint</Application>
  <PresentationFormat>Presentación en pantalla (4:3)</PresentationFormat>
  <Paragraphs>163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Flujo</vt:lpstr>
      <vt:lpstr>Libro: Estructuras de Datos Orientadas a Objetos. Pseudocódigo y aplicaciones en C# .NET</vt:lpstr>
      <vt:lpstr>El autor</vt:lpstr>
      <vt:lpstr>Antecedentes</vt:lpstr>
      <vt:lpstr>Motivación</vt:lpstr>
      <vt:lpstr>Objetivos del libro</vt:lpstr>
      <vt:lpstr>Libro de texto dirigido a …</vt:lpstr>
      <vt:lpstr>Capítulos</vt:lpstr>
      <vt:lpstr>Características de cada capítulo</vt:lpstr>
      <vt:lpstr>Características de cada capítulo</vt:lpstr>
      <vt:lpstr>Características de cada capítulo</vt:lpstr>
      <vt:lpstr>Cap. 1.- Introducción a la Programación Orientada a Objetos</vt:lpstr>
      <vt:lpstr>Cap. 2.- El lenguaje de programación Microsoft C# .NET</vt:lpstr>
      <vt:lpstr>Cap. 3.- Arreglos</vt:lpstr>
      <vt:lpstr>Cap. 4.- Pilas</vt:lpstr>
      <vt:lpstr>Cap. 5.- Colas</vt:lpstr>
      <vt:lpstr>Cap. 6.- Listas enlazadas</vt:lpstr>
      <vt:lpstr>Cap. 7.- Recursividad</vt:lpstr>
      <vt:lpstr>Cap. 8.- Árboles binarios</vt:lpstr>
      <vt:lpstr>Cap. 9.- Grafos</vt:lpstr>
      <vt:lpstr>Recorridos de grafos</vt:lpstr>
      <vt:lpstr>Código para dibujar la estructura</vt:lpstr>
      <vt:lpstr>Cap. 10.- Métodos de ordenamiento</vt:lpstr>
      <vt:lpstr>Cap. 10.- Métodos de ordenamiento</vt:lpstr>
      <vt:lpstr>Diseño genérico de clases</vt:lpstr>
      <vt:lpstr>Descargas vía web:</vt:lpstr>
      <vt:lpstr>Mayores informes y pedidos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Libro: “Introducción a la ISC y al diseño de algoritmos”</dc:title>
  <dc:creator>Ing. Bruno López Takeyas, M.C.</dc:creator>
  <cp:lastModifiedBy>Ing. Bruno López Takeyas, M.C.</cp:lastModifiedBy>
  <cp:revision>116</cp:revision>
  <dcterms:created xsi:type="dcterms:W3CDTF">2012-05-19T12:39:43Z</dcterms:created>
  <dcterms:modified xsi:type="dcterms:W3CDTF">2012-10-22T20:25:52Z</dcterms:modified>
</cp:coreProperties>
</file>